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6" r:id="rId2"/>
    <p:sldId id="256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50" autoAdjust="0"/>
    <p:restoredTop sz="94660"/>
  </p:normalViewPr>
  <p:slideViewPr>
    <p:cSldViewPr>
      <p:cViewPr varScale="1">
        <p:scale>
          <a:sx n="71" d="100"/>
          <a:sy n="71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AF6897-1D24-4BC3-B28D-00E2E104F529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032EB1-62EF-44F8-A442-E78D5F7DC6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AF6897-1D24-4BC3-B28D-00E2E104F529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32EB1-62EF-44F8-A442-E78D5F7DC6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AF6897-1D24-4BC3-B28D-00E2E104F529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32EB1-62EF-44F8-A442-E78D5F7DC6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AF6897-1D24-4BC3-B28D-00E2E104F529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32EB1-62EF-44F8-A442-E78D5F7DC63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AF6897-1D24-4BC3-B28D-00E2E104F529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32EB1-62EF-44F8-A442-E78D5F7DC63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AF6897-1D24-4BC3-B28D-00E2E104F529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32EB1-62EF-44F8-A442-E78D5F7DC63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AF6897-1D24-4BC3-B28D-00E2E104F529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32EB1-62EF-44F8-A442-E78D5F7DC6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AF6897-1D24-4BC3-B28D-00E2E104F529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32EB1-62EF-44F8-A442-E78D5F7DC63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AF6897-1D24-4BC3-B28D-00E2E104F529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32EB1-62EF-44F8-A442-E78D5F7DC6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AF6897-1D24-4BC3-B28D-00E2E104F529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32EB1-62EF-44F8-A442-E78D5F7DC6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AF6897-1D24-4BC3-B28D-00E2E104F529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032EB1-62EF-44F8-A442-E78D5F7DC63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AF6897-1D24-4BC3-B28D-00E2E104F529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1032EB1-62EF-44F8-A442-E78D5F7DC6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ulio\Desktop\AJEA PGA MEMORIA PROGR\img73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5857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2130425"/>
            <a:ext cx="8029604" cy="1470025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</a:rPr>
              <a:t>NORMATIVA ELECTORAL</a:t>
            </a:r>
            <a:endParaRPr lang="es-ES" dirty="0">
              <a:solidFill>
                <a:schemeClr val="accent6">
                  <a:lumMod val="50000"/>
                </a:schemeClr>
              </a:solidFill>
              <a:latin typeface="Snap ITC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042998"/>
          </a:xfrm>
        </p:spPr>
        <p:txBody>
          <a:bodyPr/>
          <a:lstStyle/>
          <a:p>
            <a:r>
              <a:rPr lang="es-ES" dirty="0" smtClean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Aprobada el 12 de marzo de 2009</a:t>
            </a:r>
            <a:endParaRPr lang="es-ES" dirty="0">
              <a:solidFill>
                <a:schemeClr val="accent2">
                  <a:lumMod val="50000"/>
                </a:schemeClr>
              </a:solidFill>
              <a:latin typeface="Forte" pitchFamily="66" charset="0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ES_tradnl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1ª) Las </a:t>
            </a:r>
            <a:r>
              <a:rPr lang="es-ES_tradnl" b="1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elecciones serán convocadas por el Presidente de la Junta Directiva con una antelación </a:t>
            </a:r>
            <a:r>
              <a:rPr lang="es-ES_tradnl" b="1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 inferior a 30 días naturales a la celebración de las </a:t>
            </a:r>
            <a:r>
              <a:rPr lang="es-ES_tradnl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mismas.</a:t>
            </a:r>
          </a:p>
          <a:p>
            <a:pPr algn="just">
              <a:buNone/>
            </a:pPr>
            <a:endParaRPr lang="es-ES_tradnl" b="1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ES_tradnl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2ª) Los cargos a elegir serán los de </a:t>
            </a:r>
            <a:r>
              <a:rPr lang="es-ES_tradnl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Presidente, Vicepresidente, Secretario, Tesorero y cuatro vocales.</a:t>
            </a:r>
            <a:endParaRPr lang="es-ES" b="1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s-ES" dirty="0"/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</a:rPr>
              <a:t>convocatoria</a:t>
            </a:r>
            <a:endParaRPr lang="es-ES" b="1" dirty="0">
              <a:solidFill>
                <a:schemeClr val="accent6">
                  <a:lumMod val="50000"/>
                </a:schemeClr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es-ES_tradnl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3ª) </a:t>
            </a:r>
            <a:r>
              <a:rPr lang="es-ES_tradnl" b="1" i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Todos </a:t>
            </a:r>
            <a:r>
              <a:rPr lang="es-ES_tradnl" b="1" i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los socios que se encuentren al corriente del pago de las cuotas y previa presentación de </a:t>
            </a:r>
            <a:r>
              <a:rPr lang="es-ES_tradnl" b="1" i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candidatura.</a:t>
            </a:r>
          </a:p>
          <a:p>
            <a:pPr algn="just">
              <a:buNone/>
            </a:pPr>
            <a:endParaRPr lang="es-ES_tradnl" b="1" i="1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ES_tradnl" b="1" i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4ª)</a:t>
            </a:r>
            <a:r>
              <a:rPr lang="es-ES_tradnl" sz="2800" b="1" i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800" b="1" i="1" dirty="0" smtClean="0">
                <a:solidFill>
                  <a:schemeClr val="accent4">
                    <a:lumMod val="75000"/>
                  </a:schemeClr>
                </a:solidFill>
              </a:rPr>
              <a:t>Se establecen dos tipos de candidaturas:</a:t>
            </a:r>
            <a:endParaRPr lang="es-ES" sz="2800" b="1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0">
              <a:buNone/>
            </a:pPr>
            <a:r>
              <a:rPr lang="es-ES_tradnl" sz="2800" b="1" i="1" dirty="0" smtClean="0">
                <a:solidFill>
                  <a:schemeClr val="accent4">
                    <a:lumMod val="75000"/>
                  </a:schemeClr>
                </a:solidFill>
              </a:rPr>
              <a:t>     * </a:t>
            </a:r>
            <a:r>
              <a:rPr lang="es-ES_tradnl" sz="2800" b="1" u="sng" dirty="0" smtClean="0">
                <a:solidFill>
                  <a:schemeClr val="accent1">
                    <a:lumMod val="75000"/>
                  </a:schemeClr>
                </a:solidFill>
              </a:rPr>
              <a:t>Lista </a:t>
            </a:r>
            <a:r>
              <a:rPr lang="es-ES_tradnl" sz="2800" b="1" u="sng" dirty="0">
                <a:solidFill>
                  <a:schemeClr val="accent1">
                    <a:lumMod val="75000"/>
                  </a:schemeClr>
                </a:solidFill>
              </a:rPr>
              <a:t>cerrada: </a:t>
            </a:r>
            <a:r>
              <a:rPr lang="es-ES_tradnl" sz="2800" b="1" i="1" dirty="0">
                <a:solidFill>
                  <a:schemeClr val="accent4">
                    <a:lumMod val="75000"/>
                  </a:schemeClr>
                </a:solidFill>
              </a:rPr>
              <a:t>Para los cargos de </a:t>
            </a:r>
            <a:r>
              <a:rPr lang="es-ES_tradnl" sz="2800" b="1" i="1" dirty="0" smtClean="0">
                <a:solidFill>
                  <a:schemeClr val="accent2">
                    <a:lumMod val="50000"/>
                  </a:schemeClr>
                </a:solidFill>
              </a:rPr>
              <a:t>PRESIDENTE, VICEPRESIDENTE. SECRETARIO Y TESORERO</a:t>
            </a:r>
            <a:r>
              <a:rPr lang="es-ES_tradnl" sz="2800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s-ES" sz="2800" b="1" i="1" dirty="0">
              <a:solidFill>
                <a:schemeClr val="tx2">
                  <a:lumMod val="75000"/>
                </a:schemeClr>
              </a:solidFill>
            </a:endParaRPr>
          </a:p>
          <a:p>
            <a:pPr lvl="0" algn="just">
              <a:buNone/>
            </a:pPr>
            <a:r>
              <a:rPr lang="es-ES_tradnl" sz="2800" b="1" i="1" dirty="0" smtClean="0">
                <a:solidFill>
                  <a:schemeClr val="tx2">
                    <a:lumMod val="75000"/>
                  </a:schemeClr>
                </a:solidFill>
              </a:rPr>
              <a:t>	*  </a:t>
            </a:r>
            <a:r>
              <a:rPr lang="es-ES_tradnl" sz="2800" b="1" u="sng" dirty="0" smtClean="0">
                <a:solidFill>
                  <a:schemeClr val="accent1">
                    <a:lumMod val="75000"/>
                  </a:schemeClr>
                </a:solidFill>
              </a:rPr>
              <a:t>Lista abierta</a:t>
            </a:r>
            <a:r>
              <a:rPr lang="es-ES_tradnl" sz="2800" b="1" i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_tradnl" sz="2800" b="1" i="1" dirty="0">
                <a:solidFill>
                  <a:schemeClr val="accent4">
                    <a:lumMod val="75000"/>
                  </a:schemeClr>
                </a:solidFill>
              </a:rPr>
              <a:t>Para los cargos de </a:t>
            </a:r>
            <a:r>
              <a:rPr lang="es-ES_tradnl" sz="2800" b="1" i="1" dirty="0" smtClean="0">
                <a:solidFill>
                  <a:schemeClr val="accent2">
                    <a:lumMod val="50000"/>
                  </a:schemeClr>
                </a:solidFill>
              </a:rPr>
              <a:t>VOCALES</a:t>
            </a:r>
            <a:endParaRPr lang="es-ES" sz="2800" b="1" i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s-ES" b="1" i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2">
                    <a:lumMod val="50000"/>
                  </a:schemeClr>
                </a:solidFill>
                <a:latin typeface="Snap ITC" pitchFamily="82" charset="0"/>
              </a:rPr>
              <a:t>Candidatos</a:t>
            </a:r>
            <a:endParaRPr lang="es-ES" dirty="0">
              <a:solidFill>
                <a:schemeClr val="accent2">
                  <a:lumMod val="50000"/>
                </a:schemeClr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_tradnl" sz="2400" b="1" i="1" dirty="0" smtClean="0">
                <a:latin typeface="Arial" pitchFamily="34" charset="0"/>
                <a:cs typeface="Arial" pitchFamily="34" charset="0"/>
              </a:rPr>
              <a:t> 		5ª) Las </a:t>
            </a:r>
            <a:r>
              <a:rPr lang="es-ES_tradnl" sz="2400" b="1" i="1" dirty="0">
                <a:latin typeface="Arial" pitchFamily="34" charset="0"/>
                <a:cs typeface="Arial" pitchFamily="34" charset="0"/>
              </a:rPr>
              <a:t>candidaturas, </a:t>
            </a:r>
            <a:r>
              <a:rPr lang="es-ES_tradnl" sz="2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deberán </a:t>
            </a:r>
            <a:r>
              <a:rPr lang="es-ES_tradnl" sz="2400" b="1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presentarse a la Junta </a:t>
            </a:r>
            <a:r>
              <a:rPr lang="es-ES_tradnl" sz="2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Directiva</a:t>
            </a:r>
            <a:r>
              <a:rPr lang="es-ES_tradnl" sz="24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_tradnl" sz="2400" b="1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 una antelación de 15 días a la fecha de la elección</a:t>
            </a:r>
            <a:r>
              <a:rPr lang="es-ES_tradnl" sz="2400" b="1" i="1" dirty="0">
                <a:latin typeface="Arial" pitchFamily="34" charset="0"/>
                <a:cs typeface="Arial" pitchFamily="34" charset="0"/>
              </a:rPr>
              <a:t>. </a:t>
            </a:r>
            <a:endParaRPr lang="es-ES_tradnl" sz="2400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_tradnl" sz="2400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_tradnl" sz="2400" b="1" i="1" dirty="0" smtClean="0">
                <a:latin typeface="Arial" pitchFamily="34" charset="0"/>
                <a:cs typeface="Arial" pitchFamily="34" charset="0"/>
              </a:rPr>
              <a:t>		A </a:t>
            </a:r>
            <a:r>
              <a:rPr lang="es-ES_tradnl" sz="2400" b="1" i="1" dirty="0">
                <a:latin typeface="Arial" pitchFamily="34" charset="0"/>
                <a:cs typeface="Arial" pitchFamily="34" charset="0"/>
              </a:rPr>
              <a:t>partir de esa fecha </a:t>
            </a:r>
            <a:r>
              <a:rPr lang="es-ES_tradnl" sz="2400" b="1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 Junta Directiva deberá comunicar a todos los socios la lista de candidatos, quienes podrán ejercer su derecho de propaganda</a:t>
            </a:r>
            <a:r>
              <a:rPr lang="es-ES_tradnl" sz="2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ES" sz="2400" b="1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_tradnl" sz="2400" b="1" i="1" dirty="0" smtClean="0">
                <a:latin typeface="Arial" pitchFamily="34" charset="0"/>
                <a:cs typeface="Arial" pitchFamily="34" charset="0"/>
              </a:rPr>
              <a:t>		6ª) En </a:t>
            </a:r>
            <a:r>
              <a:rPr lang="es-ES_tradnl" sz="2400" b="1" i="1" dirty="0">
                <a:latin typeface="Arial" pitchFamily="34" charset="0"/>
                <a:cs typeface="Arial" pitchFamily="34" charset="0"/>
              </a:rPr>
              <a:t>las candidaturas de lista cerrada</a:t>
            </a:r>
            <a:r>
              <a:rPr lang="es-ES_tradnl" sz="2400" b="1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deberán quedar especificados los cargos a los que aspira cada candidato</a:t>
            </a:r>
            <a:endParaRPr lang="es-ES" sz="2400" b="1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solidFill>
                  <a:schemeClr val="accent2">
                    <a:lumMod val="50000"/>
                  </a:schemeClr>
                </a:solidFill>
                <a:latin typeface="Snap ITC" pitchFamily="82" charset="0"/>
              </a:rPr>
              <a:t>Presentación candidaturas</a:t>
            </a:r>
            <a:endParaRPr lang="es-ES" dirty="0">
              <a:solidFill>
                <a:schemeClr val="accent2">
                  <a:lumMod val="50000"/>
                </a:schemeClr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None/>
            </a:pPr>
            <a:r>
              <a:rPr lang="es-ES_tradnl" b="1" i="1" dirty="0" smtClean="0">
                <a:latin typeface="Arial" pitchFamily="34" charset="0"/>
                <a:cs typeface="Arial" pitchFamily="34" charset="0"/>
              </a:rPr>
              <a:t>7ª) </a:t>
            </a:r>
            <a:r>
              <a:rPr lang="es-ES_tradnl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Para </a:t>
            </a:r>
            <a:r>
              <a:rPr lang="es-ES_tradnl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los cargos de </a:t>
            </a:r>
            <a:r>
              <a:rPr lang="es-ES_tradnl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Presidente</a:t>
            </a:r>
            <a:r>
              <a:rPr lang="es-ES_tradnl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ES_tradnl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Vicepresidente</a:t>
            </a:r>
            <a:r>
              <a:rPr lang="es-ES_tradnl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ES_tradnl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Secretario </a:t>
            </a:r>
            <a:r>
              <a:rPr lang="es-ES_tradnl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 </a:t>
            </a:r>
            <a:r>
              <a:rPr lang="es-ES_tradnl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Tesorero </a:t>
            </a:r>
            <a:r>
              <a:rPr lang="es-ES_tradnl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(lista cerrada) </a:t>
            </a:r>
            <a:r>
              <a:rPr lang="es-ES_tradnl" b="1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 prorrogaría el mandato </a:t>
            </a:r>
            <a:r>
              <a:rPr lang="es-ES_tradnl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por </a:t>
            </a:r>
            <a:r>
              <a:rPr lang="es-ES_tradnl" b="1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 periodo de un año, debiendo convocar nuevas elecciones antes de finalizar este periodo</a:t>
            </a:r>
            <a:r>
              <a:rPr lang="es-ES_tradnl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 algn="just">
              <a:buNone/>
            </a:pPr>
            <a:endParaRPr lang="es-ES" b="1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s-ES_tradnl" b="1" i="1" dirty="0" smtClean="0">
                <a:latin typeface="Arial" pitchFamily="34" charset="0"/>
                <a:cs typeface="Arial" pitchFamily="34" charset="0"/>
              </a:rPr>
              <a:t>8ª) </a:t>
            </a:r>
            <a:r>
              <a:rPr lang="es-ES_tradnl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Para los cargos de vocales</a:t>
            </a:r>
            <a:r>
              <a:rPr lang="es-ES_tradnl" b="1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ES_tradnl" b="1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 cubrirían por </a:t>
            </a:r>
            <a:r>
              <a:rPr lang="es-ES_tradnl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igual periodo  por los </a:t>
            </a:r>
            <a:r>
              <a:rPr lang="es-ES_tradnl" b="1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vocales que obtuvieron votos en la elección </a:t>
            </a:r>
            <a:r>
              <a:rPr lang="es-ES_tradnl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anterior.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2">
                    <a:lumMod val="50000"/>
                  </a:schemeClr>
                </a:solidFill>
                <a:latin typeface="Snap ITC" pitchFamily="82" charset="0"/>
              </a:rPr>
              <a:t>Si no hay candidatos</a:t>
            </a:r>
            <a:endParaRPr lang="es-ES" dirty="0">
              <a:solidFill>
                <a:schemeClr val="accent2">
                  <a:lumMod val="50000"/>
                </a:schemeClr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ES_tradnl" dirty="0" smtClean="0"/>
              <a:t>	</a:t>
            </a:r>
            <a:r>
              <a:rPr lang="es-ES_tradnl" b="1" i="1" dirty="0" smtClean="0">
                <a:latin typeface="Arial" pitchFamily="34" charset="0"/>
                <a:cs typeface="Arial" pitchFamily="34" charset="0"/>
              </a:rPr>
              <a:t>8ª</a:t>
            </a:r>
            <a:r>
              <a:rPr lang="es-ES_tradnl" b="1" i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  Para </a:t>
            </a:r>
            <a:r>
              <a:rPr lang="es-ES_tradnl" b="1" i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el desarrollo del acto electoral </a:t>
            </a:r>
            <a:r>
              <a:rPr lang="es-ES_tradnl" b="1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 constituirá una Mesa Electoral integrada por tres socios </a:t>
            </a:r>
            <a:r>
              <a:rPr lang="es-ES_tradnl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elegidos </a:t>
            </a:r>
            <a:r>
              <a:rPr lang="es-ES_tradnl" b="1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mediante sorteo,</a:t>
            </a:r>
            <a:r>
              <a:rPr lang="es-ES_tradnl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b="1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actuando de presidente el de mayor antigüedad y de secretario el más moderno</a:t>
            </a:r>
            <a:r>
              <a:rPr lang="es-ES_tradnl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es-ES" b="1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ES_tradnl" dirty="0" smtClean="0"/>
              <a:t>	9ª)  </a:t>
            </a:r>
            <a:r>
              <a:rPr lang="es-ES_tradnl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 El sorteo se realizará en la reunión anterior al día de la elección</a:t>
            </a:r>
            <a:r>
              <a:rPr lang="es-ES_tradnl" b="1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ES_tradnl" b="1" i="1" dirty="0">
                <a:latin typeface="Arial" pitchFamily="34" charset="0"/>
                <a:cs typeface="Arial" pitchFamily="34" charset="0"/>
              </a:rPr>
              <a:t>En el caso de imposibilidad de los elegidos serán sustituidos por los socios anteriores o posteriores a los elegidos.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2">
                    <a:lumMod val="50000"/>
                  </a:schemeClr>
                </a:solidFill>
                <a:latin typeface="Snap ITC" pitchFamily="82" charset="0"/>
              </a:rPr>
              <a:t>Desarrollo electoral</a:t>
            </a:r>
            <a:endParaRPr lang="es-ES" dirty="0">
              <a:solidFill>
                <a:schemeClr val="accent2">
                  <a:lumMod val="50000"/>
                </a:schemeClr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_tradnl" dirty="0" smtClean="0"/>
              <a:t>	</a:t>
            </a:r>
            <a:r>
              <a:rPr lang="es-ES_tradnl" b="1" i="1" dirty="0" smtClean="0">
                <a:latin typeface="Arial" pitchFamily="34" charset="0"/>
                <a:cs typeface="Arial" pitchFamily="34" charset="0"/>
              </a:rPr>
              <a:t>10ª</a:t>
            </a:r>
            <a:r>
              <a:rPr lang="es-ES_tradnl" dirty="0" smtClean="0"/>
              <a:t>) </a:t>
            </a:r>
            <a:r>
              <a:rPr lang="es-ES_tradnl" b="1" i="1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ES_tradnl" b="1" i="1" dirty="0">
                <a:latin typeface="Arial" pitchFamily="34" charset="0"/>
                <a:cs typeface="Arial" pitchFamily="34" charset="0"/>
              </a:rPr>
              <a:t>acto electoral se desarrollará entre las 17:15 horas y las 18:15 horas. Finalizada la votación, </a:t>
            </a:r>
            <a:r>
              <a:rPr lang="es-ES_tradnl" b="1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el presidente de la Mesa procederá a realizar el escrutinio de las papeletas emitidas, levantando el secretario el acta correspondiente, que será firmada por todos los candidatos, el presidente y el secretario de la Mesa.</a:t>
            </a:r>
            <a:endParaRPr lang="es-ES" b="1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2">
                    <a:lumMod val="50000"/>
                  </a:schemeClr>
                </a:solidFill>
                <a:latin typeface="Snap ITC" pitchFamily="82" charset="0"/>
              </a:rPr>
              <a:t>Acto electoral</a:t>
            </a:r>
            <a:endParaRPr lang="es-ES" dirty="0">
              <a:solidFill>
                <a:schemeClr val="accent2">
                  <a:lumMod val="50000"/>
                </a:schemeClr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ES_tradnl" b="1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b="1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_tradnl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 </a:t>
            </a:r>
            <a:r>
              <a:rPr lang="es-ES_tradnl" b="1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efectuará en la reunión de la Asociación inmediata en la que el presidente de la Mesa Electoral dará lectura al acta de la votación y con arreglo a la cual quedará formada la nueva Junta Directiva.</a:t>
            </a:r>
            <a:endParaRPr lang="es-ES" b="1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accent2">
                    <a:lumMod val="50000"/>
                  </a:schemeClr>
                </a:solidFill>
                <a:latin typeface="Snap ITC" pitchFamily="82" charset="0"/>
              </a:rPr>
              <a:t>Proclamación </a:t>
            </a:r>
            <a:br>
              <a:rPr lang="es-ES" dirty="0" smtClean="0">
                <a:solidFill>
                  <a:schemeClr val="accent2">
                    <a:lumMod val="50000"/>
                  </a:schemeClr>
                </a:solidFill>
                <a:latin typeface="Snap ITC" pitchFamily="82" charset="0"/>
              </a:rPr>
            </a:br>
            <a:r>
              <a:rPr lang="es-ES" dirty="0" smtClean="0">
                <a:solidFill>
                  <a:schemeClr val="accent2">
                    <a:lumMod val="50000"/>
                  </a:schemeClr>
                </a:solidFill>
                <a:latin typeface="Snap ITC" pitchFamily="82" charset="0"/>
              </a:rPr>
              <a:t>de la nueva junta</a:t>
            </a:r>
            <a:endParaRPr lang="es-ES" dirty="0">
              <a:solidFill>
                <a:schemeClr val="accent2">
                  <a:lumMod val="50000"/>
                </a:schemeClr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123</Words>
  <Application>Microsoft Office PowerPoint</Application>
  <PresentationFormat>Presentación en pantalla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Concurrencia</vt:lpstr>
      <vt:lpstr>Diapositiva 1</vt:lpstr>
      <vt:lpstr>NORMATIVA ELECTORAL</vt:lpstr>
      <vt:lpstr>convocatoria</vt:lpstr>
      <vt:lpstr>Candidatos</vt:lpstr>
      <vt:lpstr>Presentación candidaturas</vt:lpstr>
      <vt:lpstr>Si no hay candidatos</vt:lpstr>
      <vt:lpstr>Desarrollo electoral</vt:lpstr>
      <vt:lpstr>Acto electoral</vt:lpstr>
      <vt:lpstr>Proclamación  de la nueva junta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NORMATIVA ELECTORAL</dc:title>
  <dc:creator>Julio</dc:creator>
  <cp:lastModifiedBy>Julio</cp:lastModifiedBy>
  <cp:revision>9</cp:revision>
  <dcterms:created xsi:type="dcterms:W3CDTF">2017-02-01T16:55:57Z</dcterms:created>
  <dcterms:modified xsi:type="dcterms:W3CDTF">2017-02-07T09:20:11Z</dcterms:modified>
</cp:coreProperties>
</file>